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63" r:id="rId2"/>
    <p:sldId id="264" r:id="rId3"/>
    <p:sldId id="290" r:id="rId4"/>
    <p:sldId id="292" r:id="rId5"/>
    <p:sldId id="293" r:id="rId6"/>
    <p:sldId id="289" r:id="rId7"/>
    <p:sldId id="291" r:id="rId8"/>
    <p:sldId id="295" r:id="rId9"/>
    <p:sldId id="297" r:id="rId10"/>
    <p:sldId id="299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7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6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29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89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1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49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16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2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7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57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4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4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41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3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98261E-C12D-42D9-AC31-0FCD82EFE162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E42184-F00B-4165-A819-1B47D84A25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12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p0410video" TargetMode="External"/><Relationship Id="rId2" Type="http://schemas.openxmlformats.org/officeDocument/2006/relationships/hyperlink" Target="https://atepd.moe.gov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tpatepd041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tepd.moe.gov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it.ly/tpatepd04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49" y="2341569"/>
            <a:ext cx="7192913" cy="182881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zh-TW" sz="3100" dirty="0" smtClean="0">
                <a:effectLst/>
              </a:rPr>
              <a:t>教師</a:t>
            </a:r>
            <a:r>
              <a:rPr lang="zh-TW" altLang="zh-TW" sz="3100" dirty="0">
                <a:effectLst/>
              </a:rPr>
              <a:t>專業發展支持作業平台網站（</a:t>
            </a:r>
            <a:r>
              <a:rPr lang="en-US" altLang="zh-TW" sz="3100" dirty="0">
                <a:effectLst/>
                <a:hlinkClick r:id="rId2"/>
              </a:rPr>
              <a:t>https://atepd.moe.gov.tw</a:t>
            </a:r>
            <a:r>
              <a:rPr lang="zh-TW" altLang="zh-TW" sz="3100" dirty="0">
                <a:effectLst/>
              </a:rPr>
              <a:t>）</a:t>
            </a:r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zh-TW" altLang="en-US" dirty="0" smtClean="0"/>
              <a:t>研習、認證資料備份、上傳說明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59784" y="4741347"/>
            <a:ext cx="7868580" cy="150705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備份</a:t>
            </a:r>
            <a:r>
              <a:rPr lang="zh-TW" altLang="en-US" dirty="0" smtClean="0"/>
              <a:t>期間：即日起至</a:t>
            </a:r>
            <a:r>
              <a:rPr lang="en-US" altLang="zh-TW" dirty="0" smtClean="0">
                <a:solidFill>
                  <a:srgbClr val="FFC000"/>
                </a:solidFill>
              </a:rPr>
              <a:t>108</a:t>
            </a:r>
            <a:r>
              <a:rPr lang="zh-TW" altLang="en-US" dirty="0">
                <a:solidFill>
                  <a:srgbClr val="FFC000"/>
                </a:solidFill>
              </a:rPr>
              <a:t>年</a:t>
            </a:r>
            <a:r>
              <a:rPr lang="en-US" altLang="zh-TW" dirty="0">
                <a:solidFill>
                  <a:srgbClr val="FFC000"/>
                </a:solidFill>
              </a:rPr>
              <a:t>4</a:t>
            </a:r>
            <a:r>
              <a:rPr lang="zh-TW" altLang="en-US" dirty="0">
                <a:solidFill>
                  <a:srgbClr val="FFC000"/>
                </a:solidFill>
              </a:rPr>
              <a:t>月</a:t>
            </a:r>
            <a:r>
              <a:rPr lang="en-US" altLang="zh-TW" dirty="0">
                <a:solidFill>
                  <a:srgbClr val="FFC000"/>
                </a:solidFill>
              </a:rPr>
              <a:t>10</a:t>
            </a:r>
            <a:r>
              <a:rPr lang="zh-TW" altLang="en-US" dirty="0">
                <a:solidFill>
                  <a:srgbClr val="FFC000"/>
                </a:solidFill>
              </a:rPr>
              <a:t>日前自行</a:t>
            </a:r>
            <a:r>
              <a:rPr lang="zh-TW" altLang="en-US" dirty="0" smtClean="0">
                <a:solidFill>
                  <a:srgbClr val="FFC000"/>
                </a:solidFill>
              </a:rPr>
              <a:t>備份並上傳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zh-TW" smtClean="0">
                <a:effectLst/>
              </a:rPr>
              <a:t>請</a:t>
            </a:r>
            <a:r>
              <a:rPr lang="zh-TW" altLang="zh-TW" dirty="0">
                <a:effectLst/>
              </a:rPr>
              <a:t>於期限內進行備份，逾期則無法進行</a:t>
            </a:r>
            <a:r>
              <a:rPr lang="zh-TW" altLang="zh-TW" dirty="0" smtClean="0">
                <a:effectLst/>
              </a:rPr>
              <a:t>備份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 操作</a:t>
            </a:r>
            <a:r>
              <a:rPr lang="zh-TW" altLang="en-US" dirty="0">
                <a:solidFill>
                  <a:srgbClr val="FFC000"/>
                </a:solidFill>
              </a:rPr>
              <a:t>影片請參照</a:t>
            </a:r>
            <a:r>
              <a:rPr lang="zh-TW" altLang="en-US" dirty="0" smtClean="0">
                <a:solidFill>
                  <a:srgbClr val="FFC000"/>
                </a:solidFill>
              </a:rPr>
              <a:t>：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bit.ly/tp0410video</a:t>
            </a:r>
            <a:r>
              <a:rPr lang="zh-TW" altLang="en-US" dirty="0" smtClean="0"/>
              <a:t> </a:t>
            </a:r>
            <a:r>
              <a:rPr lang="en-US" altLang="zh-TW" dirty="0" smtClean="0"/>
              <a:t>(2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zh-TW" dirty="0" smtClean="0">
                <a:solidFill>
                  <a:srgbClr val="FFC000"/>
                </a:solidFill>
                <a:effectLst/>
              </a:rPr>
              <a:t>研習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資料上</a:t>
            </a:r>
            <a:r>
              <a:rPr lang="zh-TW" altLang="zh-TW" dirty="0" smtClean="0">
                <a:solidFill>
                  <a:srgbClr val="FFC000"/>
                </a:solidFill>
                <a:effectLst/>
              </a:rPr>
              <a:t>傳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網頁</a:t>
            </a:r>
            <a:r>
              <a:rPr lang="zh-TW" altLang="zh-TW" b="1" dirty="0" smtClean="0">
                <a:solidFill>
                  <a:srgbClr val="FFC000"/>
                </a:solidFill>
                <a:effectLst/>
              </a:rPr>
              <a:t>：</a:t>
            </a:r>
            <a:r>
              <a:rPr lang="en-US" altLang="zh-TW" sz="2100" u="sng" dirty="0" smtClean="0">
                <a:solidFill>
                  <a:srgbClr val="FFFF00"/>
                </a:solidFill>
                <a:effectLst/>
                <a:hlinkClick r:id="rId4"/>
              </a:rPr>
              <a:t>http</a:t>
            </a:r>
            <a:r>
              <a:rPr lang="en-US" altLang="zh-TW" sz="2100" u="sng" dirty="0">
                <a:solidFill>
                  <a:srgbClr val="FFFF00"/>
                </a:solidFill>
                <a:effectLst/>
                <a:hlinkClick r:id="rId4"/>
              </a:rPr>
              <a:t>://bit.ly/tpatepd0410</a:t>
            </a:r>
            <a:endParaRPr lang="en-US" altLang="zh-TW" sz="2100" dirty="0">
              <a:solidFill>
                <a:srgbClr val="FFFF00"/>
              </a:solidFill>
            </a:endParaRPr>
          </a:p>
          <a:p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10FDA5A-3661-2745-A6D9-9C19CE52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71549" y="879856"/>
            <a:ext cx="7192913" cy="10539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 cap="none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effectLst/>
              </a:rPr>
              <a:t>臺北市校長及教師專業發展中心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7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180426"/>
            <a:ext cx="9218815" cy="9704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研習紀錄上</a:t>
            </a:r>
            <a:r>
              <a:rPr lang="zh-TW" altLang="en-US" sz="3200" dirty="0" smtClean="0"/>
              <a:t>傳－提交表單</a:t>
            </a:r>
            <a:r>
              <a:rPr lang="en-US" altLang="zh-TW" sz="3200" dirty="0" smtClean="0"/>
              <a:t>6</a:t>
            </a:r>
            <a:endParaRPr lang="zh-TW" altLang="en-US" sz="3200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991660" y="848213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 smtClean="0">
                <a:solidFill>
                  <a:srgbClr val="FFC000"/>
                </a:solidFill>
              </a:rPr>
              <a:t>6</a:t>
            </a:r>
            <a:r>
              <a:rPr lang="zh-TW" altLang="en-US" sz="1600" dirty="0" smtClean="0">
                <a:solidFill>
                  <a:srgbClr val="FFC000"/>
                </a:solidFill>
              </a:rPr>
              <a:t>．提交表單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52" y="1561604"/>
            <a:ext cx="6539842" cy="44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A15DB5-58E5-1A4E-8A3E-783A0D0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6859" y="5325071"/>
            <a:ext cx="8187495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出現此畫面才算完成送件</a:t>
            </a:r>
            <a:endParaRPr lang="zh-TW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4" y="1239841"/>
            <a:ext cx="6325483" cy="3048425"/>
          </a:xfr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1" y="180426"/>
            <a:ext cx="9218815" cy="9704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研習紀錄上</a:t>
            </a:r>
            <a:r>
              <a:rPr lang="zh-TW" altLang="en-US" sz="3200" dirty="0" smtClean="0"/>
              <a:t>傳－完成</a:t>
            </a:r>
            <a:endParaRPr lang="zh-TW" altLang="en-US" sz="32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46940" y="4719746"/>
            <a:ext cx="7124929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zh-TW" dirty="0">
                <a:solidFill>
                  <a:srgbClr val="FFC000"/>
                </a:solidFill>
                <a:effectLst/>
              </a:rPr>
              <a:t>備份之研習紀錄（</a:t>
            </a:r>
            <a:r>
              <a:rPr lang="en-US" altLang="zh-TW" dirty="0">
                <a:solidFill>
                  <a:srgbClr val="FFC000"/>
                </a:solidFill>
                <a:effectLst/>
              </a:rPr>
              <a:t>HTML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網頁檔案）請教師自行</a:t>
            </a:r>
            <a:r>
              <a:rPr lang="zh-TW" altLang="zh-TW" dirty="0" smtClean="0">
                <a:solidFill>
                  <a:srgbClr val="FFC000"/>
                </a:solidFill>
                <a:effectLst/>
              </a:rPr>
              <a:t>保存</a:t>
            </a:r>
            <a:r>
              <a:rPr lang="zh-TW" altLang="en-US" dirty="0" smtClean="0">
                <a:solidFill>
                  <a:srgbClr val="FFC000"/>
                </a:solidFill>
                <a:effectLst/>
              </a:rPr>
              <a:t>，以便查閱</a:t>
            </a:r>
            <a:r>
              <a:rPr lang="zh-TW" altLang="zh-TW" dirty="0" smtClean="0">
                <a:solidFill>
                  <a:srgbClr val="FFC000"/>
                </a:solidFill>
                <a:effectLst/>
              </a:rPr>
              <a:t>。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190743"/>
            <a:ext cx="7765322" cy="97045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研習紀錄備份說明</a:t>
            </a:r>
            <a:r>
              <a:rPr lang="en-US" altLang="zh-TW" dirty="0" smtClean="0"/>
              <a:t>1</a:t>
            </a:r>
            <a:r>
              <a:rPr lang="zh-TW" altLang="en-US" dirty="0" smtClean="0"/>
              <a:t>－登入平台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128009"/>
            <a:ext cx="7765322" cy="50865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建議使用</a:t>
            </a:r>
            <a:r>
              <a:rPr lang="en-US" altLang="zh-TW" dirty="0" smtClean="0"/>
              <a:t>Google Chrome</a:t>
            </a:r>
            <a:r>
              <a:rPr lang="zh-TW" altLang="en-US" dirty="0" smtClean="0"/>
              <a:t>瀏覽器。</a:t>
            </a:r>
            <a:endParaRPr lang="en-US" altLang="zh-TW" dirty="0" smtClean="0"/>
          </a:p>
          <a:p>
            <a:r>
              <a:rPr lang="zh-TW" altLang="en-US" dirty="0" smtClean="0"/>
              <a:t>登入網站：</a:t>
            </a:r>
            <a:r>
              <a:rPr lang="zh-TW" altLang="en-US" dirty="0">
                <a:solidFill>
                  <a:srgbClr val="FFC000"/>
                </a:solidFill>
              </a:rPr>
              <a:t>教師專業發展支持作業平台網站（</a:t>
            </a:r>
            <a:r>
              <a:rPr lang="en-US" altLang="zh-TW" dirty="0">
                <a:solidFill>
                  <a:srgbClr val="FFC000"/>
                </a:solidFill>
                <a:hlinkClick r:id="rId2"/>
              </a:rPr>
              <a:t>https://atepd.moe.gov.tw</a:t>
            </a:r>
            <a:r>
              <a:rPr lang="zh-TW" altLang="en-US" dirty="0" smtClean="0">
                <a:solidFill>
                  <a:srgbClr val="FFC000"/>
                </a:solidFill>
              </a:rPr>
              <a:t>）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en-US" altLang="zh-TW" dirty="0" smtClean="0">
                <a:effectLst/>
              </a:rPr>
              <a:t>(</a:t>
            </a:r>
            <a:r>
              <a:rPr lang="zh-TW" altLang="en-US" dirty="0" smtClean="0">
                <a:effectLst/>
              </a:rPr>
              <a:t>一</a:t>
            </a:r>
            <a:r>
              <a:rPr lang="en-US" altLang="zh-TW" dirty="0" smtClean="0">
                <a:effectLst/>
              </a:rPr>
              <a:t>)</a:t>
            </a:r>
            <a:r>
              <a:rPr lang="zh-TW" altLang="zh-TW" dirty="0" smtClean="0">
                <a:effectLst/>
              </a:rPr>
              <a:t>教師</a:t>
            </a:r>
            <a:r>
              <a:rPr lang="zh-TW" altLang="zh-TW" dirty="0">
                <a:effectLst/>
              </a:rPr>
              <a:t>登入</a:t>
            </a:r>
            <a:r>
              <a:rPr lang="en-US" altLang="zh-TW" dirty="0">
                <a:effectLst/>
              </a:rPr>
              <a:t>=&gt;</a:t>
            </a:r>
            <a:r>
              <a:rPr lang="zh-TW" altLang="zh-TW" dirty="0">
                <a:effectLst/>
              </a:rPr>
              <a:t>作業專區</a:t>
            </a:r>
            <a:r>
              <a:rPr lang="en-US" altLang="zh-TW" dirty="0">
                <a:effectLst/>
              </a:rPr>
              <a:t>=&gt;</a:t>
            </a:r>
            <a:r>
              <a:rPr lang="zh-TW" altLang="zh-TW" dirty="0">
                <a:effectLst/>
              </a:rPr>
              <a:t>基本資料維護</a:t>
            </a:r>
            <a:r>
              <a:rPr lang="en-US" altLang="zh-TW" dirty="0">
                <a:effectLst/>
              </a:rPr>
              <a:t>=&gt;</a:t>
            </a:r>
            <a:r>
              <a:rPr lang="zh-TW" altLang="zh-TW" dirty="0">
                <a:effectLst/>
              </a:rPr>
              <a:t>【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我的研習紀錄</a:t>
            </a:r>
            <a:r>
              <a:rPr lang="zh-TW" altLang="zh-TW" dirty="0">
                <a:effectLst/>
              </a:rPr>
              <a:t>】</a:t>
            </a:r>
            <a:endParaRPr lang="en-US" altLang="zh-TW" dirty="0">
              <a:solidFill>
                <a:srgbClr val="FFC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53" y="995011"/>
            <a:ext cx="529533" cy="5204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59" y="2889971"/>
            <a:ext cx="6648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190743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研習紀錄備份說明</a:t>
            </a:r>
            <a:r>
              <a:rPr lang="en-US" altLang="zh-TW" dirty="0" smtClean="0"/>
              <a:t>2</a:t>
            </a:r>
            <a:r>
              <a:rPr lang="zh-TW" altLang="en-US" dirty="0" smtClean="0"/>
              <a:t>－</a:t>
            </a:r>
            <a:r>
              <a:rPr lang="zh-TW" altLang="zh-TW" dirty="0">
                <a:effectLst/>
              </a:rPr>
              <a:t>【我的研習紀錄</a:t>
            </a:r>
            <a:r>
              <a:rPr lang="zh-TW" altLang="zh-TW" dirty="0" smtClean="0">
                <a:effectLst/>
              </a:rPr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128009"/>
            <a:ext cx="7765322" cy="5086564"/>
          </a:xfrm>
        </p:spPr>
        <p:txBody>
          <a:bodyPr>
            <a:normAutofit/>
          </a:bodyPr>
          <a:lstStyle/>
          <a:p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一</a:t>
            </a:r>
            <a:r>
              <a:rPr lang="en-US" altLang="zh-TW" dirty="0">
                <a:effectLst/>
              </a:rPr>
              <a:t>)</a:t>
            </a:r>
            <a:r>
              <a:rPr lang="zh-TW" altLang="zh-TW" dirty="0" smtClean="0">
                <a:effectLst/>
              </a:rPr>
              <a:t>作業</a:t>
            </a:r>
            <a:r>
              <a:rPr lang="zh-TW" altLang="zh-TW" dirty="0">
                <a:effectLst/>
              </a:rPr>
              <a:t>專區</a:t>
            </a:r>
            <a:r>
              <a:rPr lang="en-US" altLang="zh-TW" dirty="0">
                <a:effectLst/>
              </a:rPr>
              <a:t>=&gt;</a:t>
            </a:r>
            <a:r>
              <a:rPr lang="zh-TW" altLang="zh-TW" dirty="0">
                <a:effectLst/>
              </a:rPr>
              <a:t>基本資料維護</a:t>
            </a:r>
            <a:r>
              <a:rPr lang="en-US" altLang="zh-TW" dirty="0">
                <a:effectLst/>
              </a:rPr>
              <a:t>=&gt;</a:t>
            </a:r>
            <a:r>
              <a:rPr lang="zh-TW" altLang="zh-TW" dirty="0">
                <a:effectLst/>
              </a:rPr>
              <a:t>【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我的研習紀錄</a:t>
            </a:r>
            <a:r>
              <a:rPr lang="zh-TW" altLang="zh-TW" dirty="0">
                <a:effectLst/>
              </a:rPr>
              <a:t>】</a:t>
            </a:r>
            <a:endParaRPr lang="en-US" altLang="zh-TW" dirty="0" smtClean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t="3970" r="12865" b="10295"/>
          <a:stretch/>
        </p:blipFill>
        <p:spPr>
          <a:xfrm>
            <a:off x="685346" y="1729047"/>
            <a:ext cx="7967586" cy="46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190743"/>
            <a:ext cx="7765322" cy="97045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研習紀錄備份說明</a:t>
            </a:r>
            <a:r>
              <a:rPr lang="en-US" altLang="zh-TW" dirty="0" smtClean="0"/>
              <a:t>3</a:t>
            </a:r>
            <a:r>
              <a:rPr lang="zh-TW" altLang="en-US" dirty="0" smtClean="0"/>
              <a:t>－</a:t>
            </a:r>
            <a:r>
              <a:rPr lang="zh-TW" altLang="en-US" dirty="0">
                <a:effectLst/>
              </a:rPr>
              <a:t>備份資料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979274"/>
            <a:ext cx="7765322" cy="5086564"/>
          </a:xfrm>
        </p:spPr>
        <p:txBody>
          <a:bodyPr>
            <a:normAutofit/>
          </a:bodyPr>
          <a:lstStyle/>
          <a:p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二</a:t>
            </a:r>
            <a:r>
              <a:rPr lang="en-US" altLang="zh-TW" dirty="0">
                <a:effectLst/>
              </a:rPr>
              <a:t>)	</a:t>
            </a:r>
            <a:r>
              <a:rPr lang="zh-TW" altLang="en-US" dirty="0">
                <a:effectLst/>
              </a:rPr>
              <a:t>備份資料：於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solidFill>
                  <a:srgbClr val="FFC000"/>
                </a:solidFill>
                <a:effectLst/>
              </a:rPr>
              <a:t>我的研習紀錄</a:t>
            </a:r>
            <a:r>
              <a:rPr lang="en-US" altLang="zh-TW" dirty="0">
                <a:solidFill>
                  <a:srgbClr val="FFC000"/>
                </a:solidFill>
                <a:effectLst/>
              </a:rPr>
              <a:t>】</a:t>
            </a:r>
            <a:r>
              <a:rPr lang="zh-TW" altLang="en-US" dirty="0">
                <a:effectLst/>
              </a:rPr>
              <a:t>頁</a:t>
            </a:r>
            <a:r>
              <a:rPr lang="zh-TW" altLang="en-US" dirty="0" smtClean="0">
                <a:effectLst/>
              </a:rPr>
              <a:t>面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點</a:t>
            </a:r>
            <a:r>
              <a:rPr lang="zh-TW" altLang="en-US" dirty="0">
                <a:effectLst/>
              </a:rPr>
              <a:t>擊</a:t>
            </a:r>
            <a:r>
              <a:rPr lang="zh-TW" altLang="en-US" dirty="0">
                <a:solidFill>
                  <a:srgbClr val="FFC000"/>
                </a:solidFill>
                <a:effectLst/>
              </a:rPr>
              <a:t>滑鼠右鍵、另存新檔</a:t>
            </a:r>
            <a:r>
              <a:rPr lang="zh-TW" altLang="en-US" dirty="0">
                <a:effectLst/>
              </a:rPr>
              <a:t>（或</a:t>
            </a:r>
            <a:r>
              <a:rPr lang="zh-TW" altLang="en-US" b="1" dirty="0">
                <a:solidFill>
                  <a:srgbClr val="FFC000"/>
                </a:solidFill>
                <a:effectLst/>
              </a:rPr>
              <a:t>快捷鍵</a:t>
            </a:r>
            <a:r>
              <a:rPr lang="en-US" altLang="zh-TW" b="1" dirty="0">
                <a:solidFill>
                  <a:srgbClr val="FFC000"/>
                </a:solidFill>
                <a:effectLst/>
              </a:rPr>
              <a:t>Ctrl</a:t>
            </a:r>
            <a:r>
              <a:rPr lang="zh-TW" altLang="en-US" b="1" dirty="0">
                <a:solidFill>
                  <a:srgbClr val="FFC000"/>
                </a:solidFill>
                <a:effectLst/>
              </a:rPr>
              <a:t>＋</a:t>
            </a:r>
            <a:r>
              <a:rPr lang="en-US" altLang="zh-TW" b="1" dirty="0">
                <a:solidFill>
                  <a:srgbClr val="FFC000"/>
                </a:solidFill>
                <a:effectLst/>
              </a:rPr>
              <a:t>S</a:t>
            </a:r>
            <a:r>
              <a:rPr lang="zh-TW" altLang="en-US" dirty="0" smtClean="0">
                <a:effectLst/>
              </a:rPr>
              <a:t>）</a:t>
            </a:r>
            <a:endParaRPr lang="en-US" altLang="zh-TW" dirty="0" smtClean="0">
              <a:effectLst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94" y="2077472"/>
            <a:ext cx="6771215" cy="41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190743"/>
            <a:ext cx="7765322" cy="97045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研習紀錄備份說明４－</a:t>
            </a:r>
            <a:r>
              <a:rPr lang="zh-TW" altLang="en-US" dirty="0">
                <a:effectLst/>
              </a:rPr>
              <a:t>備份資料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979274"/>
            <a:ext cx="7765322" cy="5086564"/>
          </a:xfrm>
        </p:spPr>
        <p:txBody>
          <a:bodyPr>
            <a:normAutofit/>
          </a:bodyPr>
          <a:lstStyle/>
          <a:p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二</a:t>
            </a:r>
            <a:r>
              <a:rPr lang="en-US" altLang="zh-TW" dirty="0">
                <a:effectLst/>
              </a:rPr>
              <a:t>)	</a:t>
            </a:r>
            <a:r>
              <a:rPr lang="zh-TW" altLang="en-US" dirty="0">
                <a:effectLst/>
              </a:rPr>
              <a:t>備份資料：於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solidFill>
                  <a:srgbClr val="FFC000"/>
                </a:solidFill>
                <a:effectLst/>
              </a:rPr>
              <a:t>我的研習紀錄</a:t>
            </a:r>
            <a:r>
              <a:rPr lang="en-US" altLang="zh-TW" dirty="0">
                <a:effectLst/>
              </a:rPr>
              <a:t>】</a:t>
            </a:r>
            <a:r>
              <a:rPr lang="zh-TW" altLang="en-US" dirty="0">
                <a:effectLst/>
              </a:rPr>
              <a:t>頁</a:t>
            </a:r>
            <a:r>
              <a:rPr lang="zh-TW" altLang="en-US" dirty="0" smtClean="0">
                <a:effectLst/>
              </a:rPr>
              <a:t>面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點</a:t>
            </a:r>
            <a:r>
              <a:rPr lang="zh-TW" altLang="en-US" dirty="0">
                <a:effectLst/>
              </a:rPr>
              <a:t>擊滑鼠右鍵、另存新檔（或</a:t>
            </a:r>
            <a:r>
              <a:rPr lang="zh-TW" altLang="en-US" b="1" dirty="0">
                <a:solidFill>
                  <a:srgbClr val="FFC000"/>
                </a:solidFill>
                <a:effectLst/>
              </a:rPr>
              <a:t>快捷鍵</a:t>
            </a:r>
            <a:r>
              <a:rPr lang="en-US" altLang="zh-TW" b="1" dirty="0">
                <a:solidFill>
                  <a:srgbClr val="FFC000"/>
                </a:solidFill>
                <a:effectLst/>
              </a:rPr>
              <a:t>Ctrl</a:t>
            </a:r>
            <a:r>
              <a:rPr lang="zh-TW" altLang="en-US" b="1" dirty="0">
                <a:solidFill>
                  <a:srgbClr val="FFC000"/>
                </a:solidFill>
                <a:effectLst/>
              </a:rPr>
              <a:t>＋</a:t>
            </a:r>
            <a:r>
              <a:rPr lang="en-US" altLang="zh-TW" b="1" dirty="0">
                <a:solidFill>
                  <a:srgbClr val="FFC000"/>
                </a:solidFill>
                <a:effectLst/>
              </a:rPr>
              <a:t>S</a:t>
            </a:r>
            <a:r>
              <a:rPr lang="zh-TW" altLang="en-US" dirty="0" smtClean="0">
                <a:effectLst/>
              </a:rPr>
              <a:t>）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存檔</a:t>
            </a:r>
            <a:r>
              <a:rPr lang="zh-TW" altLang="en-US" dirty="0">
                <a:effectLst/>
              </a:rPr>
              <a:t>類型：選擇</a:t>
            </a:r>
            <a:r>
              <a:rPr lang="en-US" altLang="zh-TW" dirty="0">
                <a:effectLst/>
              </a:rPr>
              <a:t>[</a:t>
            </a:r>
            <a:r>
              <a:rPr lang="zh-TW" altLang="en-US" dirty="0">
                <a:solidFill>
                  <a:srgbClr val="FFC000"/>
                </a:solidFill>
                <a:effectLst/>
              </a:rPr>
              <a:t>僅限網頁的</a:t>
            </a:r>
            <a:r>
              <a:rPr lang="en-US" altLang="zh-TW" dirty="0">
                <a:solidFill>
                  <a:srgbClr val="FFC000"/>
                </a:solidFill>
                <a:effectLst/>
              </a:rPr>
              <a:t>HTML</a:t>
            </a:r>
            <a:r>
              <a:rPr lang="zh-TW" altLang="en-US" dirty="0">
                <a:solidFill>
                  <a:srgbClr val="FFC000"/>
                </a:solidFill>
                <a:effectLst/>
              </a:rPr>
              <a:t>部份</a:t>
            </a:r>
            <a:r>
              <a:rPr lang="en-US" altLang="zh-TW" dirty="0" smtClean="0">
                <a:effectLst/>
              </a:rPr>
              <a:t>]</a:t>
            </a:r>
          </a:p>
          <a:p>
            <a:r>
              <a:rPr lang="zh-TW" altLang="en-US" dirty="0" smtClean="0">
                <a:effectLst/>
              </a:rPr>
              <a:t>檔案名稱</a:t>
            </a:r>
            <a:r>
              <a:rPr lang="zh-TW" altLang="en-US" dirty="0">
                <a:effectLst/>
              </a:rPr>
              <a:t>：重新命名為</a:t>
            </a:r>
            <a:r>
              <a:rPr lang="en-US" altLang="zh-TW" dirty="0">
                <a:effectLst/>
              </a:rPr>
              <a:t>[</a:t>
            </a:r>
            <a:r>
              <a:rPr lang="zh-TW" altLang="en-US" sz="2400" b="1" dirty="0">
                <a:solidFill>
                  <a:srgbClr val="FFC000"/>
                </a:solidFill>
                <a:effectLst/>
              </a:rPr>
              <a:t>教師姓名－教師身份證字號</a:t>
            </a:r>
            <a:r>
              <a:rPr lang="en-US" altLang="zh-TW" dirty="0">
                <a:effectLst/>
              </a:rPr>
              <a:t>]</a:t>
            </a:r>
            <a:r>
              <a:rPr lang="zh-TW" altLang="en-US" dirty="0">
                <a:effectLst/>
              </a:rPr>
              <a:t>。</a:t>
            </a:r>
            <a:endParaRPr lang="en-US" altLang="zh-TW" dirty="0" smtClean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4" y="3263080"/>
            <a:ext cx="75914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157" y="0"/>
            <a:ext cx="7765322" cy="970450"/>
          </a:xfrm>
        </p:spPr>
        <p:txBody>
          <a:bodyPr>
            <a:normAutofit/>
          </a:bodyPr>
          <a:lstStyle/>
          <a:p>
            <a:r>
              <a:rPr lang="zh-TW" altLang="en-US" dirty="0"/>
              <a:t>研習紀錄上</a:t>
            </a:r>
            <a:r>
              <a:rPr lang="zh-TW" altLang="en-US" dirty="0" smtClean="0"/>
              <a:t>傳至</a:t>
            </a:r>
            <a:r>
              <a:rPr lang="zh-TW" altLang="en-US" dirty="0"/>
              <a:t>教</a:t>
            </a:r>
            <a:r>
              <a:rPr lang="zh-TW" altLang="en-US" dirty="0" smtClean="0"/>
              <a:t>專中心存檔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193" y="970450"/>
            <a:ext cx="8853053" cy="4934164"/>
          </a:xfrm>
        </p:spPr>
        <p:txBody>
          <a:bodyPr>
            <a:normAutofit/>
          </a:bodyPr>
          <a:lstStyle/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 smtClean="0"/>
              <a:t>上</a:t>
            </a:r>
            <a:r>
              <a:rPr lang="zh-TW" altLang="en-US" dirty="0"/>
              <a:t>傳</a:t>
            </a:r>
            <a:r>
              <a:rPr lang="zh-TW" altLang="en-US" dirty="0" smtClean="0"/>
              <a:t>網頁</a:t>
            </a:r>
            <a:r>
              <a:rPr lang="zh-TW" altLang="en-US" dirty="0"/>
              <a:t>需有</a:t>
            </a:r>
            <a:r>
              <a:rPr lang="en-US" altLang="zh-TW" dirty="0"/>
              <a:t>Google</a:t>
            </a:r>
            <a:r>
              <a:rPr lang="zh-TW" altLang="en-US" dirty="0"/>
              <a:t>帳號登入綁定，</a:t>
            </a:r>
            <a:r>
              <a:rPr lang="zh-TW" altLang="en-US" dirty="0">
                <a:solidFill>
                  <a:srgbClr val="FFC000"/>
                </a:solidFill>
              </a:rPr>
              <a:t>並需注意個人雲端空間是否</a:t>
            </a:r>
            <a:r>
              <a:rPr lang="zh-TW" altLang="en-US" dirty="0" smtClean="0">
                <a:solidFill>
                  <a:srgbClr val="FFC000"/>
                </a:solidFill>
              </a:rPr>
              <a:t>足夠</a:t>
            </a:r>
            <a:endParaRPr lang="en-US" altLang="zh-TW" dirty="0">
              <a:solidFill>
                <a:srgbClr val="FFC000"/>
              </a:solidFill>
            </a:endParaRPr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zh-TW" altLang="en-US" dirty="0" smtClean="0"/>
              <a:t>本次上傳研習紀錄</a:t>
            </a:r>
            <a:r>
              <a:rPr lang="zh-TW" altLang="en-US" dirty="0" smtClean="0">
                <a:solidFill>
                  <a:srgbClr val="FFC000"/>
                </a:solidFill>
              </a:rPr>
              <a:t>由</a:t>
            </a:r>
            <a:r>
              <a:rPr lang="zh-TW" altLang="en-US" dirty="0">
                <a:solidFill>
                  <a:srgbClr val="FFC000"/>
                </a:solidFill>
              </a:rPr>
              <a:t>教師自行上傳送</a:t>
            </a:r>
            <a:r>
              <a:rPr lang="zh-TW" altLang="en-US" dirty="0" smtClean="0">
                <a:solidFill>
                  <a:srgbClr val="FFC000"/>
                </a:solidFill>
              </a:rPr>
              <a:t>件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 indent="-342900">
              <a:buFont typeface="標楷體" panose="03000509000000000000" pitchFamily="65" charset="-120"/>
              <a:buChar char="※"/>
            </a:pP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三</a:t>
            </a:r>
            <a:r>
              <a:rPr lang="en-US" altLang="zh-TW" dirty="0">
                <a:effectLst/>
              </a:rPr>
              <a:t>)	</a:t>
            </a:r>
            <a:r>
              <a:rPr lang="zh-TW" altLang="zh-TW" b="1" dirty="0">
                <a:solidFill>
                  <a:srgbClr val="FFC000"/>
                </a:solidFill>
                <a:effectLst/>
              </a:rPr>
              <a:t>研習資料上傳：</a:t>
            </a:r>
            <a:r>
              <a:rPr lang="zh-TW" altLang="zh-TW" dirty="0">
                <a:effectLst/>
              </a:rPr>
              <a:t>需請教師登入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個人</a:t>
            </a:r>
            <a:r>
              <a:rPr lang="en-US" altLang="zh-TW" dirty="0">
                <a:solidFill>
                  <a:srgbClr val="FFC000"/>
                </a:solidFill>
                <a:effectLst/>
              </a:rPr>
              <a:t>Google</a:t>
            </a:r>
            <a:r>
              <a:rPr lang="zh-TW" altLang="zh-TW" dirty="0">
                <a:solidFill>
                  <a:srgbClr val="FFC000"/>
                </a:solidFill>
                <a:effectLst/>
              </a:rPr>
              <a:t>服務</a:t>
            </a:r>
            <a:r>
              <a:rPr lang="zh-TW" altLang="zh-TW" dirty="0">
                <a:effectLst/>
              </a:rPr>
              <a:t>，並進入下列網址填寫</a:t>
            </a:r>
            <a:r>
              <a:rPr lang="en-US" altLang="zh-TW" dirty="0">
                <a:effectLst/>
              </a:rPr>
              <a:t>Google</a:t>
            </a:r>
            <a:r>
              <a:rPr lang="zh-TW" altLang="zh-TW" dirty="0">
                <a:effectLst/>
              </a:rPr>
              <a:t>表單，上傳</a:t>
            </a:r>
            <a:r>
              <a:rPr lang="en-US" altLang="zh-TW" dirty="0">
                <a:effectLst/>
              </a:rPr>
              <a:t>HTML</a:t>
            </a:r>
            <a:r>
              <a:rPr lang="zh-TW" altLang="zh-TW" dirty="0">
                <a:effectLst/>
              </a:rPr>
              <a:t>網頁檔案：</a:t>
            </a:r>
            <a:r>
              <a:rPr lang="en-US" altLang="zh-TW" sz="2400" b="1" u="sng" dirty="0">
                <a:solidFill>
                  <a:srgbClr val="FFFF00"/>
                </a:solidFill>
                <a:effectLst/>
                <a:hlinkClick r:id="rId2"/>
              </a:rPr>
              <a:t>http://bit.ly/tpatepd0410</a:t>
            </a:r>
            <a:endParaRPr lang="en-US" altLang="zh-TW" sz="2400" b="1" dirty="0">
              <a:solidFill>
                <a:srgbClr val="FFFF00"/>
              </a:solidFill>
            </a:endParaRPr>
          </a:p>
          <a:p>
            <a:pPr indent="-342900">
              <a:buFont typeface="標楷體" panose="03000509000000000000" pitchFamily="65" charset="-120"/>
              <a:buChar char="※"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AFE-F1FC-482C-B9A9-84B2ADA8B655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C7E04069-829B-9246-9A93-BB5E64F2C4AB}"/>
              </a:ext>
            </a:extLst>
          </p:cNvPr>
          <p:cNvSpPr txBox="1">
            <a:spLocks/>
          </p:cNvSpPr>
          <p:nvPr/>
        </p:nvSpPr>
        <p:spPr>
          <a:xfrm>
            <a:off x="7853135" y="6099406"/>
            <a:ext cx="516546" cy="336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C5AFE-F1FC-482C-B9A9-84B2ADA8B65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21" y="2685588"/>
            <a:ext cx="3952533" cy="37505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43" y="2714856"/>
            <a:ext cx="3801370" cy="3691978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79556" y="6325354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 smtClean="0">
                <a:solidFill>
                  <a:srgbClr val="FFC000"/>
                </a:solidFill>
              </a:rPr>
              <a:t>未登入ＧＯＯＧＬＥ服務畫面</a:t>
            </a:r>
            <a:endParaRPr lang="zh-TW" altLang="en-US" sz="1800" dirty="0">
              <a:solidFill>
                <a:srgbClr val="FFC000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136988" y="6329742"/>
            <a:ext cx="3313680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>
                <a:solidFill>
                  <a:srgbClr val="FFC000"/>
                </a:solidFill>
              </a:rPr>
              <a:t>已</a:t>
            </a:r>
            <a:r>
              <a:rPr lang="zh-TW" altLang="en-US" sz="1800" dirty="0" smtClean="0">
                <a:solidFill>
                  <a:srgbClr val="FFC000"/>
                </a:solidFill>
              </a:rPr>
              <a:t>登入ＧＯＯＧＬＥ服務畫面</a:t>
            </a:r>
            <a:endParaRPr lang="zh-TW" alt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180426"/>
            <a:ext cx="9218815" cy="9704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研習紀錄上</a:t>
            </a:r>
            <a:r>
              <a:rPr lang="zh-TW" altLang="en-US" sz="3200" dirty="0" smtClean="0"/>
              <a:t>傳－</a:t>
            </a:r>
            <a:r>
              <a:rPr lang="zh-TW" altLang="en-US" sz="3200" dirty="0"/>
              <a:t>依說明填寫</a:t>
            </a:r>
            <a:r>
              <a:rPr lang="zh-TW" altLang="en-US" sz="3200" dirty="0" smtClean="0"/>
              <a:t>資料</a:t>
            </a:r>
            <a:r>
              <a:rPr lang="en-US" altLang="zh-TW" sz="3200" dirty="0" smtClean="0"/>
              <a:t>1-2</a:t>
            </a:r>
            <a:endParaRPr lang="zh-TW" altLang="en-US" sz="3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304974"/>
            <a:ext cx="3676650" cy="4057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80" y="1225689"/>
            <a:ext cx="4057650" cy="5495925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668254" y="848213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600" dirty="0" smtClean="0">
                <a:solidFill>
                  <a:srgbClr val="FFC000"/>
                </a:solidFill>
              </a:rPr>
              <a:t>１．填寫</a:t>
            </a:r>
            <a:r>
              <a:rPr lang="en-US" altLang="zh-TW" sz="1600" dirty="0" smtClean="0">
                <a:solidFill>
                  <a:srgbClr val="FFC000"/>
                </a:solidFill>
              </a:rPr>
              <a:t>E-mail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164114" y="776170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 smtClean="0">
                <a:solidFill>
                  <a:srgbClr val="FFC000"/>
                </a:solidFill>
              </a:rPr>
              <a:t>2</a:t>
            </a:r>
            <a:r>
              <a:rPr lang="zh-TW" altLang="en-US" sz="1600" dirty="0" smtClean="0">
                <a:solidFill>
                  <a:srgbClr val="FFC000"/>
                </a:solidFill>
              </a:rPr>
              <a:t>．同意個人資料蒐集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47037" y="3004559"/>
            <a:ext cx="2531792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7030A0"/>
                </a:solidFill>
              </a:rPr>
              <a:t>若使用公用電腦，請注意是否以自己的帳號登入。</a:t>
            </a:r>
            <a:endParaRPr lang="zh-TW" altLang="en-US" sz="1600" dirty="0">
              <a:solidFill>
                <a:srgbClr val="7030A0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 flipH="1">
            <a:off x="2208215" y="315377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6" name="文字方塊 15"/>
          <p:cNvSpPr txBox="1"/>
          <p:nvPr/>
        </p:nvSpPr>
        <p:spPr>
          <a:xfrm>
            <a:off x="1338349" y="5979249"/>
            <a:ext cx="2332512" cy="30777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7030A0"/>
                </a:solidFill>
              </a:rPr>
              <a:t>E-mail</a:t>
            </a:r>
            <a:r>
              <a:rPr lang="zh-TW" altLang="en-US" sz="1400" dirty="0" smtClean="0">
                <a:solidFill>
                  <a:srgbClr val="7030A0"/>
                </a:solidFill>
              </a:rPr>
              <a:t>作為</a:t>
            </a:r>
            <a:r>
              <a:rPr lang="zh-TW" altLang="en-US" sz="1400" dirty="0">
                <a:solidFill>
                  <a:srgbClr val="7030A0"/>
                </a:solidFill>
              </a:rPr>
              <a:t>後續</a:t>
            </a:r>
            <a:r>
              <a:rPr lang="zh-TW" altLang="en-US" sz="1400" dirty="0" smtClean="0">
                <a:solidFill>
                  <a:srgbClr val="7030A0"/>
                </a:solidFill>
              </a:rPr>
              <a:t>通知的依據</a:t>
            </a:r>
            <a:endParaRPr lang="zh-TW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180426"/>
            <a:ext cx="9218815" cy="9704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研習紀錄上</a:t>
            </a:r>
            <a:r>
              <a:rPr lang="zh-TW" altLang="en-US" sz="3200" dirty="0" smtClean="0"/>
              <a:t>傳－填寫個人資料 </a:t>
            </a:r>
            <a:r>
              <a:rPr lang="en-US" altLang="zh-TW" sz="3200" dirty="0" smtClean="0"/>
              <a:t>3-4</a:t>
            </a:r>
            <a:endParaRPr lang="zh-TW" altLang="en-US" sz="3200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11158" y="762631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 smtClean="0">
                <a:solidFill>
                  <a:srgbClr val="FFC000"/>
                </a:solidFill>
              </a:rPr>
              <a:t>3</a:t>
            </a:r>
            <a:r>
              <a:rPr lang="zh-TW" altLang="en-US" sz="1600" dirty="0" smtClean="0">
                <a:solidFill>
                  <a:srgbClr val="FFC000"/>
                </a:solidFill>
              </a:rPr>
              <a:t>．填寫個人基本資料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164114" y="776170"/>
            <a:ext cx="3235491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 smtClean="0">
                <a:solidFill>
                  <a:srgbClr val="FFC000"/>
                </a:solidFill>
              </a:rPr>
              <a:t>4</a:t>
            </a:r>
            <a:r>
              <a:rPr lang="zh-TW" altLang="en-US" sz="1600" dirty="0" smtClean="0">
                <a:solidFill>
                  <a:srgbClr val="FFC000"/>
                </a:solidFill>
              </a:rPr>
              <a:t>．新增檔案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3" y="1235739"/>
            <a:ext cx="4524375" cy="54006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77" y="1303367"/>
            <a:ext cx="37147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180426"/>
            <a:ext cx="9218815" cy="9704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研習紀錄上</a:t>
            </a:r>
            <a:r>
              <a:rPr lang="zh-TW" altLang="en-US" sz="3200" dirty="0" smtClean="0"/>
              <a:t>傳－上傳檔案 </a:t>
            </a:r>
            <a:r>
              <a:rPr lang="en-US" altLang="zh-TW" sz="3200" dirty="0"/>
              <a:t>5</a:t>
            </a:r>
            <a:endParaRPr lang="zh-TW" altLang="en-US" sz="3200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312489" y="1104719"/>
            <a:ext cx="6842296" cy="605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>
                <a:solidFill>
                  <a:srgbClr val="FFC000"/>
                </a:solidFill>
              </a:rPr>
              <a:t>5</a:t>
            </a:r>
            <a:r>
              <a:rPr lang="zh-TW" altLang="en-US" sz="1600" dirty="0" smtClean="0">
                <a:solidFill>
                  <a:srgbClr val="FFC000"/>
                </a:solidFill>
              </a:rPr>
              <a:t>．上傳已備份之</a:t>
            </a:r>
            <a:r>
              <a:rPr lang="en-US" altLang="zh-TW" sz="1600" dirty="0" smtClean="0">
                <a:solidFill>
                  <a:srgbClr val="FFC000"/>
                </a:solidFill>
              </a:rPr>
              <a:t>HTML</a:t>
            </a:r>
            <a:r>
              <a:rPr lang="zh-TW" altLang="en-US" sz="1600" dirty="0" smtClean="0">
                <a:solidFill>
                  <a:srgbClr val="FFC000"/>
                </a:solidFill>
              </a:rPr>
              <a:t>研習紀錄備份檔案</a:t>
            </a:r>
            <a:r>
              <a:rPr lang="en-US" altLang="zh-TW" sz="1600" dirty="0">
                <a:effectLst/>
              </a:rPr>
              <a:t>[</a:t>
            </a:r>
            <a:r>
              <a:rPr lang="zh-TW" altLang="en-US" sz="1600" b="1" dirty="0">
                <a:solidFill>
                  <a:srgbClr val="FFC000"/>
                </a:solidFill>
                <a:effectLst/>
              </a:rPr>
              <a:t>教師姓名－教師身份證字號</a:t>
            </a:r>
            <a:r>
              <a:rPr lang="en-US" altLang="zh-TW" sz="1600" dirty="0">
                <a:effectLst/>
              </a:rPr>
              <a:t>]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2" y="1818663"/>
            <a:ext cx="5886156" cy="38484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19" y="1818663"/>
            <a:ext cx="29051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343</Words>
  <Application>Microsoft Office PowerPoint</Application>
  <PresentationFormat>如螢幕大小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標楷體</vt:lpstr>
      <vt:lpstr>Calisto MT</vt:lpstr>
      <vt:lpstr>Trebuchet MS</vt:lpstr>
      <vt:lpstr>Wingdings 2</vt:lpstr>
      <vt:lpstr>石板</vt:lpstr>
      <vt:lpstr> 教師專業發展支持作業平台網站（https://atepd.moe.gov.tw） 研習、認證資料備份、上傳說明</vt:lpstr>
      <vt:lpstr>研習紀錄備份說明1－登入平台</vt:lpstr>
      <vt:lpstr>研習紀錄備份說明2－【我的研習紀錄】</vt:lpstr>
      <vt:lpstr>研習紀錄備份說明3－備份資料</vt:lpstr>
      <vt:lpstr>研習紀錄備份說明４－備份資料</vt:lpstr>
      <vt:lpstr>研習紀錄上傳至教專中心存檔</vt:lpstr>
      <vt:lpstr>研習紀錄上傳－依說明填寫資料1-2</vt:lpstr>
      <vt:lpstr>研習紀錄上傳－填寫個人資料 3-4</vt:lpstr>
      <vt:lpstr>研習紀錄上傳－上傳檔案 5</vt:lpstr>
      <vt:lpstr>研習紀錄上傳－提交表單6</vt:lpstr>
      <vt:lpstr>研習紀錄上傳－完成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Mars Tseng</dc:creator>
  <cp:lastModifiedBy>教務處-研究組長</cp:lastModifiedBy>
  <cp:revision>25</cp:revision>
  <dcterms:created xsi:type="dcterms:W3CDTF">2019-03-18T07:45:02Z</dcterms:created>
  <dcterms:modified xsi:type="dcterms:W3CDTF">2019-04-08T02:44:17Z</dcterms:modified>
</cp:coreProperties>
</file>