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98" r:id="rId2"/>
    <p:sldId id="256" r:id="rId3"/>
    <p:sldId id="351" r:id="rId4"/>
    <p:sldId id="388" r:id="rId5"/>
    <p:sldId id="386" r:id="rId6"/>
    <p:sldId id="392" r:id="rId7"/>
    <p:sldId id="393" r:id="rId8"/>
    <p:sldId id="394" r:id="rId9"/>
    <p:sldId id="389" r:id="rId10"/>
    <p:sldId id="390" r:id="rId11"/>
    <p:sldId id="396" r:id="rId12"/>
    <p:sldId id="376" r:id="rId13"/>
    <p:sldId id="387" r:id="rId14"/>
    <p:sldId id="397" r:id="rId15"/>
    <p:sldId id="379" r:id="rId16"/>
    <p:sldId id="378" r:id="rId17"/>
    <p:sldId id="380" r:id="rId18"/>
    <p:sldId id="381" r:id="rId19"/>
    <p:sldId id="382" r:id="rId20"/>
    <p:sldId id="395" r:id="rId21"/>
  </p:sldIdLst>
  <p:sldSz cx="9144000" cy="6858000" type="screen4x3"/>
  <p:notesSz cx="9939338" cy="6807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總務處-主任" initials="syps" lastIdx="1" clrIdx="0">
    <p:extLst>
      <p:ext uri="{19B8F6BF-5375-455C-9EA6-DF929625EA0E}">
        <p15:presenceInfo xmlns:p15="http://schemas.microsoft.com/office/powerpoint/2012/main" userId="82bf9647e5d2b8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8F9FB"/>
    <a:srgbClr val="37A7CA"/>
    <a:srgbClr val="EA5520"/>
    <a:srgbClr val="8BAB42"/>
    <a:srgbClr val="92D050"/>
    <a:srgbClr val="D13B56"/>
    <a:srgbClr val="E6C068"/>
    <a:srgbClr val="77A2BB"/>
    <a:srgbClr val="E28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136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0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9B964-8008-4A8A-BCA8-73636F786835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B103FA-22CA-4B09-865C-1B51499FB5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591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C23EE-D5AF-476B-96B3-64C89CD8C7C8}" type="datetimeFigureOut">
              <a:rPr lang="zh-TW" altLang="en-US" smtClean="0"/>
              <a:t>2021/8/31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13665-0223-418D-8557-D94B51D7DB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280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213665-0223-418D-8557-D94B51D7DB2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524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996630" y="2671851"/>
            <a:ext cx="45237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-6025" y="4902016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25" y="4313210"/>
            <a:ext cx="4567707" cy="117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58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/>
          <p:nvPr/>
        </p:nvSpPr>
        <p:spPr>
          <a:xfrm>
            <a:off x="769400" y="1296872"/>
            <a:ext cx="405900" cy="424189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28" name="Shape 28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12024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381250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5012916" y="2158267"/>
            <a:ext cx="3425400" cy="43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33" name="Shape 33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" name="Shape 34"/>
          <p:cNvSpPr/>
          <p:nvPr/>
        </p:nvSpPr>
        <p:spPr>
          <a:xfrm>
            <a:off x="769400" y="1286481"/>
            <a:ext cx="405900" cy="448801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35" name="Shape 35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78981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1381250" y="123022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381250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3834912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288573" y="2201433"/>
            <a:ext cx="2334000" cy="4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41" name="Shape 41"/>
          <p:cNvCxnSpPr/>
          <p:nvPr/>
        </p:nvCxnSpPr>
        <p:spPr>
          <a:xfrm>
            <a:off x="0" y="1508967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/>
          <p:nvPr/>
        </p:nvSpPr>
        <p:spPr>
          <a:xfrm>
            <a:off x="817475" y="1238356"/>
            <a:ext cx="405900" cy="541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cxnSp>
        <p:nvCxnSpPr>
          <p:cNvPr id="43" name="Shape 43"/>
          <p:cNvCxnSpPr/>
          <p:nvPr/>
        </p:nvCxnSpPr>
        <p:spPr>
          <a:xfrm>
            <a:off x="5265650" y="15089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678580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5265600" y="979234"/>
            <a:ext cx="3878400" cy="58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r>
              <a:rPr lang="zh-TW" altLang="en-US" dirty="0"/>
              <a:t>按一下以編輯母片標題樣式</a:t>
            </a:r>
            <a:endParaRPr dirty="0"/>
          </a:p>
        </p:txBody>
      </p:sp>
      <p:cxnSp>
        <p:nvCxnSpPr>
          <p:cNvPr id="46" name="Shape 46"/>
          <p:cNvCxnSpPr/>
          <p:nvPr/>
        </p:nvCxnSpPr>
        <p:spPr>
          <a:xfrm>
            <a:off x="0" y="137157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Shape 48"/>
          <p:cNvCxnSpPr/>
          <p:nvPr/>
        </p:nvCxnSpPr>
        <p:spPr>
          <a:xfrm>
            <a:off x="1375800" y="1372667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Shape 19"/>
          <p:cNvSpPr txBox="1">
            <a:spLocks noGrp="1"/>
          </p:cNvSpPr>
          <p:nvPr>
            <p:ph type="body" idx="1"/>
          </p:nvPr>
        </p:nvSpPr>
        <p:spPr>
          <a:xfrm>
            <a:off x="2105050" y="2984000"/>
            <a:ext cx="4933800" cy="109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948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54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990450" y="5383167"/>
            <a:ext cx="5163000" cy="69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5" name="Shape 48"/>
          <p:cNvCxnSpPr/>
          <p:nvPr userDrawn="1"/>
        </p:nvCxnSpPr>
        <p:spPr>
          <a:xfrm>
            <a:off x="1375800" y="717758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039"/>
            <a:ext cx="2928551" cy="75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234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hape 54"/>
          <p:cNvCxnSpPr/>
          <p:nvPr/>
        </p:nvCxnSpPr>
        <p:spPr>
          <a:xfrm>
            <a:off x="-6025" y="6018305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Shape 55"/>
          <p:cNvSpPr/>
          <p:nvPr/>
        </p:nvSpPr>
        <p:spPr>
          <a:xfrm>
            <a:off x="4293700" y="5647207"/>
            <a:ext cx="556500" cy="742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81522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6D272-B040-40F2-9764-A23FB7A25CE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280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381250" y="2155293"/>
            <a:ext cx="68097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1381250" y="1249489"/>
            <a:ext cx="68097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48468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1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upPHKnkzz0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0" y="2955073"/>
            <a:ext cx="9010185" cy="1170877"/>
          </a:xfrm>
        </p:spPr>
        <p:txBody>
          <a:bodyPr/>
          <a:lstStyle/>
          <a:p>
            <a:pPr marL="76200" indent="0">
              <a:buNone/>
            </a:pPr>
            <a:r>
              <a:rPr lang="zh-TW" altLang="en-US" sz="6600" i="0" dirty="0">
                <a:latin typeface="華康儷金黑(P)" panose="020B0800000000000000" pitchFamily="34" charset="-120"/>
                <a:ea typeface="華康儷金黑(P)" panose="020B0800000000000000" pitchFamily="34" charset="-120"/>
                <a:hlinkClick r:id="rId2"/>
              </a:rPr>
              <a:t>校園繳費系統宣導短片</a:t>
            </a:r>
            <a:endParaRPr lang="zh-TW" altLang="en-US" sz="6600" i="0" dirty="0">
              <a:latin typeface="華康儷金黑(P)" panose="020B0800000000000000" pitchFamily="34" charset="-120"/>
              <a:ea typeface="華康儷金黑(P)" panose="020B08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150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8" name="矩形 27"/>
          <p:cNvSpPr/>
          <p:nvPr/>
        </p:nvSpPr>
        <p:spPr>
          <a:xfrm>
            <a:off x="4512365" y="4401902"/>
            <a:ext cx="4227497" cy="1809179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zh-TW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提供</a:t>
            </a:r>
            <a:endParaRPr lang="en-US" altLang="zh-TW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悠遊付、信用卡、</a:t>
            </a:r>
            <a:r>
              <a:rPr lang="en-US" altLang="zh-TW" sz="2400" b="1" dirty="0" err="1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PayTaipei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</a:t>
            </a:r>
            <a:r>
              <a:rPr lang="en-US" altLang="zh-TW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ATM</a:t>
            </a:r>
            <a:r>
              <a:rPr lang="zh-TW" altLang="en-US" sz="2400" b="1" dirty="0">
                <a:solidFill>
                  <a:srgbClr val="FF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、超商代繳</a:t>
            </a:r>
            <a:r>
              <a:rPr lang="zh-TW" altLang="en-US" sz="24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等繳費方式</a:t>
            </a:r>
            <a:endParaRPr lang="en-US" altLang="zh-TW" sz="2400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862966" y="2523346"/>
            <a:ext cx="2816935" cy="4147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矩形 21"/>
          <p:cNvSpPr/>
          <p:nvPr/>
        </p:nvSpPr>
        <p:spPr>
          <a:xfrm>
            <a:off x="998092" y="5750867"/>
            <a:ext cx="2291518" cy="9204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圖說文字 20"/>
          <p:cNvSpPr/>
          <p:nvPr/>
        </p:nvSpPr>
        <p:spPr>
          <a:xfrm>
            <a:off x="4510547" y="4256771"/>
            <a:ext cx="4216738" cy="1702341"/>
          </a:xfrm>
          <a:prstGeom prst="wedgeRoundRectCallout">
            <a:avLst>
              <a:gd name="adj1" fmla="val -63808"/>
              <a:gd name="adj2" fmla="val 395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9745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725908" y="2888165"/>
            <a:ext cx="6046491" cy="1271239"/>
          </a:xfrm>
        </p:spPr>
        <p:txBody>
          <a:bodyPr/>
          <a:lstStyle/>
          <a:p>
            <a:pPr marL="76200" indent="0">
              <a:buNone/>
            </a:pPr>
            <a:r>
              <a:rPr lang="zh-TW" altLang="en-US" sz="7200" i="0" dirty="0"/>
              <a:t>其他功能說明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556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59" y="3053311"/>
            <a:ext cx="2030144" cy="2981202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查詢功能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12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22" name="矩形 21"/>
          <p:cNvSpPr/>
          <p:nvPr/>
        </p:nvSpPr>
        <p:spPr>
          <a:xfrm>
            <a:off x="282056" y="3879889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2408027" y="4092033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44" name="向右箭號 43"/>
          <p:cNvSpPr/>
          <p:nvPr/>
        </p:nvSpPr>
        <p:spPr>
          <a:xfrm>
            <a:off x="5780815" y="4169621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269" y="2391615"/>
            <a:ext cx="2481287" cy="4383404"/>
          </a:xfrm>
          <a:prstGeom prst="rect">
            <a:avLst/>
          </a:prstGeom>
        </p:spPr>
      </p:pic>
      <p:grpSp>
        <p:nvGrpSpPr>
          <p:cNvPr id="28" name="群組 27"/>
          <p:cNvGrpSpPr/>
          <p:nvPr/>
        </p:nvGrpSpPr>
        <p:grpSpPr>
          <a:xfrm>
            <a:off x="2876729" y="3008698"/>
            <a:ext cx="2783062" cy="3104635"/>
            <a:chOff x="2761262" y="1190451"/>
            <a:chExt cx="2783062" cy="3104635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61262" y="1190451"/>
              <a:ext cx="2783062" cy="310463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30" name="圓角矩形 29"/>
            <p:cNvSpPr/>
            <p:nvPr/>
          </p:nvSpPr>
          <p:spPr>
            <a:xfrm>
              <a:off x="3664353" y="3948393"/>
              <a:ext cx="794366" cy="288032"/>
            </a:xfrm>
            <a:prstGeom prst="roundRect">
              <a:avLst>
                <a:gd name="adj" fmla="val 10250"/>
              </a:avLst>
            </a:prstGeom>
            <a:noFill/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3748472" y="3704286"/>
              <a:ext cx="986167" cy="2154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智慧支付 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悠遊付</a:t>
              </a:r>
              <a:r>
                <a:rPr lang="en-US" altLang="zh-TW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523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53" y="3053311"/>
            <a:ext cx="2173457" cy="319165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親子連結資訊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4" name="矩形 43"/>
          <p:cNvSpPr/>
          <p:nvPr/>
        </p:nvSpPr>
        <p:spPr>
          <a:xfrm>
            <a:off x="1060477" y="4790268"/>
            <a:ext cx="1945103" cy="78804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5" name="向右箭號 44"/>
          <p:cNvSpPr/>
          <p:nvPr/>
        </p:nvSpPr>
        <p:spPr>
          <a:xfrm>
            <a:off x="3377304" y="411231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80" y="2878095"/>
            <a:ext cx="3901778" cy="354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4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88483" y="5263378"/>
            <a:ext cx="7708025" cy="731834"/>
          </a:xfrm>
        </p:spPr>
        <p:txBody>
          <a:bodyPr/>
          <a:lstStyle/>
          <a:p>
            <a:r>
              <a:rPr lang="zh-TW" altLang="en-US" sz="44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親子帳號綁定後</a:t>
            </a:r>
            <a:endParaRPr lang="en-US" altLang="zh-TW" sz="44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4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sz="44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臺北市校園繳費系統繳費</a:t>
            </a:r>
            <a:endParaRPr lang="en-US" altLang="zh-TW" sz="44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endParaRPr lang="en-US" altLang="zh-TW" sz="4400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>
              <a:buNone/>
            </a:pPr>
            <a:r>
              <a:rPr lang="zh-TW" altLang="en-US" sz="44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繳費方式說明</a:t>
            </a:r>
          </a:p>
        </p:txBody>
      </p:sp>
    </p:spTree>
    <p:extLst>
      <p:ext uri="{BB962C8B-B14F-4D97-AF65-F5344CB8AC3E}">
        <p14:creationId xmlns:p14="http://schemas.microsoft.com/office/powerpoint/2010/main" val="25434533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173" y="4411517"/>
            <a:ext cx="3353091" cy="2206943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37867"/>
            <a:ext cx="8696879" cy="1743888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悠遊付付款：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方法一、若已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完成親子綁定，收到繳費推撥後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，檢視繳費單即可付款。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12000" lvl="3" indent="-108000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sz="2000" i="0">
                <a:latin typeface="微軟正黑體" panose="020B0604030504040204" pitchFamily="34" charset="-120"/>
                <a:ea typeface="微軟正黑體" panose="020B0604030504040204" pitchFamily="34" charset="-120"/>
              </a:rPr>
              <a:t>  方法</a:t>
            </a:r>
            <a:r>
              <a:rPr lang="zh-TW" altLang="en-US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二、點擊</a:t>
            </a:r>
            <a:r>
              <a:rPr lang="zh-TW" altLang="en-US" sz="2000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</a:t>
            </a:r>
            <a:r>
              <a:rPr lang="en-US" altLang="zh-TW" sz="2000" i="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sz="2000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圖示</a:t>
            </a:r>
            <a:r>
              <a:rPr lang="zh-TW" altLang="en-US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＞開啟悠遊付</a:t>
            </a:r>
            <a:r>
              <a:rPr lang="en-US" altLang="zh-TW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APP&gt;</a:t>
            </a:r>
            <a:r>
              <a:rPr lang="zh-TW" altLang="en-US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生活繳費</a:t>
            </a:r>
            <a:r>
              <a:rPr lang="en-US" altLang="zh-TW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 學雜費</a:t>
            </a:r>
            <a:r>
              <a:rPr lang="en-US" altLang="zh-TW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輸入繳款帳號</a:t>
            </a:r>
            <a:r>
              <a:rPr lang="en-US" altLang="zh-TW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(16</a:t>
            </a:r>
            <a:r>
              <a:rPr lang="zh-TW" altLang="en-US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</a:t>
            </a:r>
            <a:r>
              <a:rPr lang="en-US" altLang="zh-TW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395" y="3672685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標題 1"/>
          <p:cNvSpPr txBox="1">
            <a:spLocks/>
          </p:cNvSpPr>
          <p:nvPr/>
        </p:nvSpPr>
        <p:spPr>
          <a:xfrm>
            <a:off x="5108211" y="387130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</a:p>
        </p:txBody>
      </p:sp>
      <p:sp>
        <p:nvSpPr>
          <p:cNvPr id="13" name="向右箭號 12"/>
          <p:cNvSpPr/>
          <p:nvPr/>
        </p:nvSpPr>
        <p:spPr>
          <a:xfrm>
            <a:off x="4433376" y="479955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sp>
        <p:nvSpPr>
          <p:cNvPr id="5" name="矩形 4"/>
          <p:cNvSpPr/>
          <p:nvPr/>
        </p:nvSpPr>
        <p:spPr>
          <a:xfrm>
            <a:off x="5781799" y="4963062"/>
            <a:ext cx="971359" cy="6724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18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1945904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＞選擇學雜費＞點選掃描條碼或輸入繳款帳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號（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碼）付款。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en-US" altLang="zh-TW" i="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付款圖示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＞選擇支付業者付款。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676887" y="3753912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4494922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7" y="4273162"/>
            <a:ext cx="3333017" cy="2419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329961" y="5140712"/>
            <a:ext cx="1301261" cy="4797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5"/>
          <a:stretch/>
        </p:blipFill>
        <p:spPr>
          <a:xfrm>
            <a:off x="5311405" y="3754421"/>
            <a:ext cx="2908788" cy="28228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86243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781833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信用卡付款：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方法一、打開可掃描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＞掃描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＞選擇信用卡繳學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6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34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方法二、點擊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信用卡付款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圖示＞選擇信用卡繳學費。</a:t>
            </a: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79199" y="3728289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4384921" y="4854606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99" y="4254500"/>
            <a:ext cx="3323612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矩形 9"/>
          <p:cNvSpPr/>
          <p:nvPr/>
        </p:nvSpPr>
        <p:spPr>
          <a:xfrm>
            <a:off x="2232273" y="5207620"/>
            <a:ext cx="1301261" cy="5014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84" y="3728289"/>
            <a:ext cx="3459037" cy="29931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矩形 10"/>
          <p:cNvSpPr/>
          <p:nvPr/>
        </p:nvSpPr>
        <p:spPr>
          <a:xfrm>
            <a:off x="5635373" y="5709107"/>
            <a:ext cx="1301261" cy="9730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8740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649951"/>
            <a:ext cx="8458629" cy="6975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付款：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方法一、打開銀行行動網銀掃描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58800" lvl="1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方法二、直接至實體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進行繳費。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向右箭號 7"/>
          <p:cNvSpPr/>
          <p:nvPr/>
        </p:nvSpPr>
        <p:spPr>
          <a:xfrm>
            <a:off x="4471556" y="4305220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06" y="3220389"/>
            <a:ext cx="2813658" cy="35010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76" y="2982995"/>
            <a:ext cx="2202462" cy="37265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矩形 8"/>
          <p:cNvSpPr/>
          <p:nvPr/>
        </p:nvSpPr>
        <p:spPr>
          <a:xfrm>
            <a:off x="1826757" y="4488606"/>
            <a:ext cx="821028" cy="87057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4834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878738" y="963386"/>
            <a:ext cx="4115792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９月全面推廣，提供多元繳費方式！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208077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超商代繳：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載具出示繳費單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至超商繳費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1" y="3200199"/>
            <a:ext cx="3464537" cy="300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標題 1"/>
          <p:cNvSpPr txBox="1">
            <a:spLocks/>
          </p:cNvSpPr>
          <p:nvPr/>
        </p:nvSpPr>
        <p:spPr>
          <a:xfrm>
            <a:off x="5169757" y="3196596"/>
            <a:ext cx="3333017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登入後，選擇付款方式</a:t>
            </a:r>
          </a:p>
        </p:txBody>
      </p:sp>
      <p:sp>
        <p:nvSpPr>
          <p:cNvPr id="8" name="向右箭號 7"/>
          <p:cNvSpPr/>
          <p:nvPr/>
        </p:nvSpPr>
        <p:spPr>
          <a:xfrm>
            <a:off x="4520324" y="4304934"/>
            <a:ext cx="407182" cy="753635"/>
          </a:xfrm>
          <a:prstGeom prst="rightArrow">
            <a:avLst>
              <a:gd name="adj1" fmla="val 50000"/>
              <a:gd name="adj2" fmla="val 52223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788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8548" y="3715846"/>
            <a:ext cx="3324226" cy="2305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326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325086" y="1161658"/>
            <a:ext cx="3430790" cy="1141778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7064" y="572914"/>
            <a:ext cx="8352266" cy="1818322"/>
          </a:xfrm>
        </p:spPr>
        <p:txBody>
          <a:bodyPr/>
          <a:lstStyle/>
          <a:p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3"/>
          <p:cNvSpPr txBox="1">
            <a:spLocks/>
          </p:cNvSpPr>
          <p:nvPr/>
        </p:nvSpPr>
        <p:spPr>
          <a:xfrm>
            <a:off x="4969023" y="2186764"/>
            <a:ext cx="7322738" cy="181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sz="6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操作流程</a:t>
            </a:r>
            <a:endParaRPr lang="zh-TW" altLang="en-US" sz="6600" dirty="0">
              <a:solidFill>
                <a:srgbClr val="FFCC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副標題 2"/>
          <p:cNvSpPr txBox="1">
            <a:spLocks/>
          </p:cNvSpPr>
          <p:nvPr/>
        </p:nvSpPr>
        <p:spPr>
          <a:xfrm>
            <a:off x="5126183" y="5301431"/>
            <a:ext cx="3950912" cy="154541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■單位：臺北市政府教育局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■說明：總務處 王惟俊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63999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-100361" y="2910468"/>
            <a:ext cx="9021337" cy="1438507"/>
          </a:xfrm>
        </p:spPr>
        <p:txBody>
          <a:bodyPr/>
          <a:lstStyle/>
          <a:p>
            <a:r>
              <a:rPr lang="zh-TW" altLang="en-US" sz="7200" i="0" dirty="0"/>
              <a:t>報告完畢，感謝聆聽</a:t>
            </a:r>
            <a:r>
              <a:rPr lang="en-US" altLang="zh-TW" sz="7200" i="0" dirty="0"/>
              <a:t>!</a:t>
            </a:r>
            <a:endParaRPr lang="zh-TW" altLang="en-US" sz="7200" i="0" dirty="0"/>
          </a:p>
        </p:txBody>
      </p:sp>
    </p:spTree>
    <p:extLst>
      <p:ext uri="{BB962C8B-B14F-4D97-AF65-F5344CB8AC3E}">
        <p14:creationId xmlns:p14="http://schemas.microsoft.com/office/powerpoint/2010/main" val="27440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4208106" y="963386"/>
            <a:ext cx="4786424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年９月全面推廣，提供多元繳費方式！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359198" y="1984054"/>
            <a:ext cx="8458629" cy="4372296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）已建置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以不印繳費單為原則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，以紙本為輔。</a:t>
            </a: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學生或家長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先行完成「親子帳號綁定」作業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，在以臺北市校園單一身份驗證方式登入校園繳費系統，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可查詢繳費單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，並連結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悠遊付</a:t>
            </a:r>
            <a:r>
              <a:rPr lang="en-US" altLang="zh-TW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APP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i="0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PayTaipei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、信用卡等多元繳費管道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，讓家長不用出門即可完成繳費作業，以載具出示繳費單至超商繳費、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ATM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轉帳等方式。</a:t>
            </a:r>
          </a:p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透過悠遊付綁定親子帳號，將</a:t>
            </a:r>
            <a:r>
              <a:rPr lang="zh-TW" altLang="en-US" i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主動推播專屬繳費訊息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，繳費資訊不漏接。</a:t>
            </a:r>
          </a:p>
        </p:txBody>
      </p:sp>
    </p:spTree>
    <p:extLst>
      <p:ext uri="{BB962C8B-B14F-4D97-AF65-F5344CB8AC3E}">
        <p14:creationId xmlns:p14="http://schemas.microsoft.com/office/powerpoint/2010/main" val="2265487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36341" y="4769506"/>
            <a:ext cx="7412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  </a:t>
            </a:r>
            <a:r>
              <a:rPr lang="en-US" altLang="zh-TW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en-US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zh-TW" sz="1800" b="1" kern="50" dirty="0">
                <a:latin typeface="微軟正黑體 Light" panose="020B0304030504040204" pitchFamily="34" charset="-120"/>
                <a:ea typeface="微軟正黑體 Light" panose="020B0304030504040204" pitchFamily="34" charset="-120"/>
                <a:cs typeface="Times New Roman" panose="02020603050405020304" pitchFamily="18" charset="0"/>
              </a:rPr>
              <a:t>逾期繳費者，收到學校通知後，請依通知繳費方式繳費。</a:t>
            </a:r>
          </a:p>
        </p:txBody>
      </p:sp>
      <p:sp>
        <p:nvSpPr>
          <p:cNvPr id="5" name="文字版面配置區 7"/>
          <p:cNvSpPr>
            <a:spLocks noGrp="1"/>
          </p:cNvSpPr>
          <p:nvPr>
            <p:ph type="body" idx="1"/>
          </p:nvPr>
        </p:nvSpPr>
        <p:spPr>
          <a:xfrm>
            <a:off x="685371" y="1984938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學年度第</a:t>
            </a:r>
            <a:r>
              <a:rPr lang="en-US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學期四聯單</a:t>
            </a:r>
            <a:r>
              <a:rPr lang="zh-TW" altLang="zh-TW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</a:t>
            </a: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期限：</a:t>
            </a:r>
            <a:endParaRPr lang="en-US" altLang="zh-TW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endParaRPr lang="en-US" altLang="zh-TW" b="1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</a:t>
            </a:r>
            <a:r>
              <a:rPr lang="zh-TW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~10</a:t>
            </a:r>
            <a:r>
              <a:rPr lang="zh-TW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4000" b="1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1985946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家長繳費平台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臺北市校園繳費系統網址、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-CODE</a:t>
            </a: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-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網址：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</a:t>
            </a:r>
            <a:r>
              <a:rPr lang="en-US" altLang="zh-TW" i="0" u="sng" dirty="0" err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epay.tp.edu.tw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i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6200" indent="0" algn="l">
              <a:spcAft>
                <a:spcPts val="1200"/>
              </a:spcAft>
              <a:buClr>
                <a:srgbClr val="E6C068"/>
              </a:buClr>
              <a:buNone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en-US" altLang="zh-TW" i="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</a:t>
            </a:r>
            <a:r>
              <a:rPr lang="en-US" altLang="zh-TW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-CODE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93198"/>
              </p:ext>
            </p:extLst>
          </p:nvPr>
        </p:nvGraphicFramePr>
        <p:xfrm>
          <a:off x="3226118" y="3276916"/>
          <a:ext cx="3101340" cy="3099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01340">
                  <a:extLst>
                    <a:ext uri="{9D8B030D-6E8A-4147-A177-3AD203B41FA5}">
                      <a16:colId xmlns:a16="http://schemas.microsoft.com/office/drawing/2014/main" val="2406412624"/>
                    </a:ext>
                  </a:extLst>
                </a:gridCol>
              </a:tblGrid>
              <a:tr h="3099520">
                <a:tc>
                  <a:txBody>
                    <a:bodyPr/>
                    <a:lstStyle/>
                    <a:p>
                      <a:pPr>
                        <a:lnSpc>
                          <a:spcPts val="2500"/>
                        </a:lnSpc>
                        <a:spcAft>
                          <a:spcPts val="0"/>
                        </a:spcAft>
                      </a:pPr>
                      <a:br>
                        <a:rPr lang="zh-TW" sz="1200" kern="50" dirty="0">
                          <a:effectLst/>
                        </a:rPr>
                      </a:br>
                      <a:endParaRPr lang="zh-TW" sz="1200" kern="5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1834912"/>
                  </a:ext>
                </a:extLst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3569376"/>
            <a:ext cx="2514600" cy="25146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439903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6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49" y="2739686"/>
            <a:ext cx="8300581" cy="3911350"/>
          </a:xfrm>
          <a:prstGeom prst="rect">
            <a:avLst/>
          </a:prstGeom>
        </p:spPr>
      </p:pic>
      <p:sp>
        <p:nvSpPr>
          <p:cNvPr id="5" name="圓角矩形圖說文字 4"/>
          <p:cNvSpPr/>
          <p:nvPr/>
        </p:nvSpPr>
        <p:spPr>
          <a:xfrm>
            <a:off x="6242274" y="3940026"/>
            <a:ext cx="1764302" cy="1364521"/>
          </a:xfrm>
          <a:prstGeom prst="wedgeRoundRectCallout">
            <a:avLst>
              <a:gd name="adj1" fmla="val -82959"/>
              <a:gd name="adj2" fmla="val 4280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選擇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家長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/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學生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ora"/>
              <a:sym typeface="Lora"/>
            </a:endParaRP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ora"/>
                <a:sym typeface="Lora"/>
              </a:rPr>
              <a:t>登入</a:t>
            </a:r>
          </a:p>
        </p:txBody>
      </p:sp>
      <p:sp>
        <p:nvSpPr>
          <p:cNvPr id="7" name="矩形 6"/>
          <p:cNvSpPr/>
          <p:nvPr/>
        </p:nvSpPr>
        <p:spPr>
          <a:xfrm>
            <a:off x="3557239" y="4884820"/>
            <a:ext cx="1895707" cy="6127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2896765" y="4929131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1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26" name="標題 1"/>
          <p:cNvSpPr txBox="1">
            <a:spLocks/>
          </p:cNvSpPr>
          <p:nvPr/>
        </p:nvSpPr>
        <p:spPr>
          <a:xfrm>
            <a:off x="377949" y="2480061"/>
            <a:ext cx="1874745" cy="519250"/>
          </a:xfrm>
          <a:prstGeom prst="rect">
            <a:avLst/>
          </a:prstGeom>
          <a:solidFill>
            <a:schemeClr val="tx1"/>
          </a:solidFill>
        </p:spPr>
        <p:txBody>
          <a:bodyPr vert="horz" lIns="68580" tIns="34290" rIns="68580" bIns="3429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SentyTEA 新蒂下午茶体" panose="03000600000000000000" pitchFamily="66" charset="-120"/>
              </a:rPr>
              <a:t>登入系統</a:t>
            </a:r>
          </a:p>
        </p:txBody>
      </p:sp>
    </p:spTree>
    <p:extLst>
      <p:ext uri="{BB962C8B-B14F-4D97-AF65-F5344CB8AC3E}">
        <p14:creationId xmlns:p14="http://schemas.microsoft.com/office/powerpoint/2010/main" val="4066261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1" y="2449286"/>
            <a:ext cx="8697667" cy="4303610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5957157" y="3060457"/>
            <a:ext cx="3207322" cy="1925053"/>
          </a:xfrm>
          <a:prstGeom prst="wedgeRoundRectCallout">
            <a:avLst>
              <a:gd name="adj1" fmla="val -64337"/>
              <a:gd name="adj2" fmla="val 30264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3575170" y="4266378"/>
            <a:ext cx="1895708" cy="7010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991813" y="3136629"/>
            <a:ext cx="3138009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帳號：</a:t>
            </a:r>
            <a:endParaRPr lang="en-US" altLang="zh-TW" sz="2000" b="1" kern="50" dirty="0">
              <a:solidFill>
                <a:srgbClr val="FFCC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親子綁定之電子郵件。</a:t>
            </a:r>
            <a:endParaRPr lang="en-US" altLang="zh-TW" sz="2000" kern="50" dirty="0">
              <a:solidFill>
                <a:srgbClr val="FFCC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密碼</a:t>
            </a: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第一次</a:t>
            </a: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家長身</a:t>
            </a:r>
            <a:endParaRPr lang="en-US" altLang="zh-TW" sz="2000" b="1" kern="50" dirty="0">
              <a:solidFill>
                <a:srgbClr val="FFCC00"/>
              </a:solidFill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份證</a:t>
            </a:r>
            <a:r>
              <a:rPr lang="en-US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末六碼登入。</a:t>
            </a:r>
            <a:endParaRPr lang="zh-TW" altLang="zh-TW" sz="2000" kern="50" dirty="0">
              <a:solidFill>
                <a:srgbClr val="FFCC00"/>
              </a:solidFill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</a:pPr>
            <a:r>
              <a:rPr lang="en-US" altLang="zh-TW" sz="2000" kern="50" dirty="0">
                <a:solidFill>
                  <a:srgbClr val="FFCC00"/>
                </a:solidFill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*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en-US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次登入會</a:t>
            </a:r>
            <a:r>
              <a:rPr lang="zh-TW" altLang="en-US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要求</a:t>
            </a:r>
            <a:r>
              <a:rPr lang="zh-TW" altLang="zh-TW" sz="2000" b="1" kern="50" dirty="0">
                <a:solidFill>
                  <a:srgbClr val="FFCC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改密碼。</a:t>
            </a:r>
            <a:endParaRPr lang="zh-TW" altLang="zh-TW" sz="2000" kern="50" dirty="0">
              <a:solidFill>
                <a:srgbClr val="FFCC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橢圓 8"/>
          <p:cNvSpPr/>
          <p:nvPr/>
        </p:nvSpPr>
        <p:spPr>
          <a:xfrm>
            <a:off x="3575170" y="3668510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2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332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40" y="2699696"/>
            <a:ext cx="8784763" cy="4158304"/>
          </a:xfrm>
          <a:prstGeom prst="rect">
            <a:avLst/>
          </a:prstGeom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93708" y="1798810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5" name="圓角矩形圖說文字 4"/>
          <p:cNvSpPr/>
          <p:nvPr/>
        </p:nvSpPr>
        <p:spPr>
          <a:xfrm>
            <a:off x="4523022" y="4189308"/>
            <a:ext cx="2870237" cy="945131"/>
          </a:xfrm>
          <a:prstGeom prst="wedgeRoundRectCallout">
            <a:avLst>
              <a:gd name="adj1" fmla="val -63642"/>
              <a:gd name="adj2" fmla="val -41565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點擊代繳費</a:t>
            </a:r>
          </a:p>
        </p:txBody>
      </p:sp>
      <p:sp>
        <p:nvSpPr>
          <p:cNvPr id="7" name="矩形 6"/>
          <p:cNvSpPr/>
          <p:nvPr/>
        </p:nvSpPr>
        <p:spPr>
          <a:xfrm>
            <a:off x="1779823" y="3283200"/>
            <a:ext cx="2323826" cy="822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651697" y="3150740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圓角矩形圖說文字 12"/>
          <p:cNvSpPr/>
          <p:nvPr/>
        </p:nvSpPr>
        <p:spPr>
          <a:xfrm>
            <a:off x="4384619" y="2550592"/>
            <a:ext cx="2161148" cy="732607"/>
          </a:xfrm>
          <a:prstGeom prst="wedgeRoundRectCallout">
            <a:avLst>
              <a:gd name="adj1" fmla="val -61496"/>
              <a:gd name="adj2" fmla="val 39991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>
                <a:solidFill>
                  <a:srgbClr val="FF0000"/>
                </a:solidFill>
              </a:rPr>
              <a:t>繳費筆數</a:t>
            </a:r>
          </a:p>
        </p:txBody>
      </p:sp>
      <p:sp>
        <p:nvSpPr>
          <p:cNvPr id="14" name="橢圓 13"/>
          <p:cNvSpPr/>
          <p:nvPr/>
        </p:nvSpPr>
        <p:spPr>
          <a:xfrm>
            <a:off x="3494051" y="2420999"/>
            <a:ext cx="524107" cy="52410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FF0000"/>
                </a:solidFill>
              </a:rPr>
              <a:t>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86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377949" y="-232114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76200"/>
            <a:r>
              <a:rPr lang="zh-TW" altLang="en-US" sz="5400" dirty="0"/>
              <a:t>一、</a:t>
            </a: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</a:t>
            </a:r>
            <a:endParaRPr lang="zh-TW" altLang="en-US" sz="6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標題 6"/>
          <p:cNvSpPr txBox="1">
            <a:spLocks/>
          </p:cNvSpPr>
          <p:nvPr/>
        </p:nvSpPr>
        <p:spPr>
          <a:xfrm>
            <a:off x="5265600" y="963386"/>
            <a:ext cx="3878400" cy="5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家長端操作</a:t>
            </a:r>
            <a:r>
              <a:rPr lang="en-US" altLang="zh-TW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待繳費功能</a:t>
            </a:r>
          </a:p>
        </p:txBody>
      </p:sp>
      <p:sp>
        <p:nvSpPr>
          <p:cNvPr id="18" name="投影片編號版面配置區 3"/>
          <p:cNvSpPr txBox="1">
            <a:spLocks/>
          </p:cNvSpPr>
          <p:nvPr/>
        </p:nvSpPr>
        <p:spPr>
          <a:xfrm>
            <a:off x="8871858" y="6356350"/>
            <a:ext cx="2743200" cy="3651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E2C584D4-CE25-401D-BD30-CAFECB96641D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sp>
        <p:nvSpPr>
          <p:cNvPr id="19" name="文字版面配置區 7"/>
          <p:cNvSpPr>
            <a:spLocks noGrp="1"/>
          </p:cNvSpPr>
          <p:nvPr>
            <p:ph type="body" idx="1"/>
          </p:nvPr>
        </p:nvSpPr>
        <p:spPr>
          <a:xfrm>
            <a:off x="281233" y="1777657"/>
            <a:ext cx="8458629" cy="751783"/>
          </a:xfrm>
        </p:spPr>
        <p:txBody>
          <a:bodyPr anchor="t"/>
          <a:lstStyle/>
          <a:p>
            <a:pPr algn="l">
              <a:spcAft>
                <a:spcPts val="1200"/>
              </a:spcAft>
              <a:buClr>
                <a:srgbClr val="E6C068"/>
              </a:buClr>
              <a:buFont typeface="Wingdings" panose="05000000000000000000" pitchFamily="2" charset="2"/>
              <a:buChar char="p"/>
            </a:pP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臺北市校園繳費系統（ </a:t>
            </a:r>
            <a:r>
              <a:rPr lang="en-US" altLang="zh-TW" i="0" u="sng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https://epay.tp.edu.tw </a:t>
            </a:r>
            <a:r>
              <a:rPr lang="zh-TW" altLang="en-US" i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pic>
        <p:nvPicPr>
          <p:cNvPr id="35" name="圖片 3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0"/>
          <a:stretch/>
        </p:blipFill>
        <p:spPr>
          <a:xfrm>
            <a:off x="934885" y="2438705"/>
            <a:ext cx="2934587" cy="43281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6" name="矩形 35"/>
          <p:cNvSpPr/>
          <p:nvPr/>
        </p:nvSpPr>
        <p:spPr>
          <a:xfrm>
            <a:off x="4666992" y="3410749"/>
            <a:ext cx="3929002" cy="107903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點擊代繳費後，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algn="ctr"/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lang="zh-TW" altLang="en-US" sz="2800" b="1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可看到繳費單詳細資料。</a:t>
            </a:r>
            <a:endParaRPr lang="en-US" altLang="zh-TW" sz="2800" b="1" dirty="0">
              <a:solidFill>
                <a:schemeClr val="tx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1" name="圓角矩形圖說文字 20"/>
          <p:cNvSpPr/>
          <p:nvPr/>
        </p:nvSpPr>
        <p:spPr>
          <a:xfrm>
            <a:off x="4523124" y="3227725"/>
            <a:ext cx="4216738" cy="1925053"/>
          </a:xfrm>
          <a:prstGeom prst="wedgeRoundRectCallout">
            <a:avLst>
              <a:gd name="adj1" fmla="val -63808"/>
              <a:gd name="adj2" fmla="val 39532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934884" y="4170556"/>
            <a:ext cx="2934587" cy="25963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2532537"/>
      </p:ext>
    </p:extLst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Viola</Template>
  <TotalTime>3253</TotalTime>
  <Words>854</Words>
  <Application>Microsoft Office PowerPoint</Application>
  <PresentationFormat>如螢幕大小 (4:3)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34" baseType="lpstr">
      <vt:lpstr>Lora</vt:lpstr>
      <vt:lpstr>Quattrocento Sans</vt:lpstr>
      <vt:lpstr>SentyTEA 新蒂下午茶体</vt:lpstr>
      <vt:lpstr>華康儷金黑(P)</vt:lpstr>
      <vt:lpstr>微軟正黑體</vt:lpstr>
      <vt:lpstr>微軟正黑體</vt:lpstr>
      <vt:lpstr>微軟正黑體 Light</vt:lpstr>
      <vt:lpstr>新細明體</vt:lpstr>
      <vt:lpstr>標楷體</vt:lpstr>
      <vt:lpstr>Arial</vt:lpstr>
      <vt:lpstr>Calibri</vt:lpstr>
      <vt:lpstr>Times New Roman</vt:lpstr>
      <vt:lpstr>Wingdings</vt:lpstr>
      <vt:lpstr>Viola template</vt:lpstr>
      <vt:lpstr>PowerPoint 簡報</vt:lpstr>
      <vt:lpstr>臺北市校園繳費系統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陳伯豪</dc:creator>
  <cp:lastModifiedBy>110ASUS-C107-1--王惟俊</cp:lastModifiedBy>
  <cp:revision>1092</cp:revision>
  <cp:lastPrinted>2020-08-21T10:51:55Z</cp:lastPrinted>
  <dcterms:created xsi:type="dcterms:W3CDTF">2018-06-04T02:14:07Z</dcterms:created>
  <dcterms:modified xsi:type="dcterms:W3CDTF">2021-08-31T06:42:53Z</dcterms:modified>
</cp:coreProperties>
</file>